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28"/>
  </p:notesMasterIdLst>
  <p:handoutMasterIdLst>
    <p:handoutMasterId r:id="rId29"/>
  </p:handoutMasterIdLst>
  <p:sldIdLst>
    <p:sldId id="503" r:id="rId9"/>
    <p:sldId id="488" r:id="rId10"/>
    <p:sldId id="397" r:id="rId11"/>
    <p:sldId id="381" r:id="rId12"/>
    <p:sldId id="366" r:id="rId13"/>
    <p:sldId id="308" r:id="rId14"/>
    <p:sldId id="315" r:id="rId15"/>
    <p:sldId id="551" r:id="rId16"/>
    <p:sldId id="469" r:id="rId17"/>
    <p:sldId id="460" r:id="rId18"/>
    <p:sldId id="430" r:id="rId19"/>
    <p:sldId id="559" r:id="rId20"/>
    <p:sldId id="560" r:id="rId21"/>
    <p:sldId id="476" r:id="rId22"/>
    <p:sldId id="557" r:id="rId23"/>
    <p:sldId id="313" r:id="rId24"/>
    <p:sldId id="561" r:id="rId25"/>
    <p:sldId id="555" r:id="rId26"/>
    <p:sldId id="54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91"/>
    <a:srgbClr val="F0CD50"/>
    <a:srgbClr val="D53878"/>
    <a:srgbClr val="C0DADD"/>
    <a:srgbClr val="BCD7DA"/>
    <a:srgbClr val="B5D3D7"/>
    <a:srgbClr val="A3C8CD"/>
    <a:srgbClr val="3F5564"/>
    <a:srgbClr val="0077BC"/>
    <a:srgbClr val="FBF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851" autoAdjust="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0" d="100"/>
        <a:sy n="60" d="100"/>
      </p:scale>
      <p:origin x="0" y="-5712"/>
    </p:cViewPr>
  </p:sorter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8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Adminträffar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2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2024-11-21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4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ke@grundskola.goteborg.se" TargetMode="External"/><Relationship Id="rId2" Type="http://schemas.openxmlformats.org/officeDocument/2006/relationships/hyperlink" Target="mailto:friskolor@grundskola.goteborg.s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grundskola@grundskola.goteborg.se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En bild som visar text, person, inomhus, förbereder&#10;&#10;Automatiskt genererad beskrivning">
            <a:extLst>
              <a:ext uri="{FF2B5EF4-FFF2-40B4-BE49-F238E27FC236}">
                <a16:creationId xmlns:a16="http://schemas.microsoft.com/office/drawing/2014/main" id="{A38D0B92-1679-4F90-A396-FF32CDFE5C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18052"/>
            <a:ext cx="12192000" cy="6858000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128198-7161-4443-85FE-FFD216489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0" r="32075" b="30846"/>
          <a:stretch/>
        </p:blipFill>
        <p:spPr>
          <a:xfrm>
            <a:off x="0" y="3110948"/>
            <a:ext cx="12192000" cy="374705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D74130D-B529-D217-E9CC-6B7E9086E7F8}"/>
              </a:ext>
            </a:extLst>
          </p:cNvPr>
          <p:cNvSpPr txBox="1"/>
          <p:nvPr/>
        </p:nvSpPr>
        <p:spPr>
          <a:xfrm>
            <a:off x="407988" y="4194597"/>
            <a:ext cx="11286841" cy="2492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endParaRPr lang="sv-SE" sz="4000" dirty="0">
              <a:solidFill>
                <a:schemeClr val="bg1"/>
              </a:solidFill>
              <a:latin typeface="+mj-lt"/>
            </a:endParaRPr>
          </a:p>
          <a:p>
            <a:r>
              <a:rPr lang="sv-SE" sz="4000" dirty="0">
                <a:solidFill>
                  <a:schemeClr val="bg1"/>
                </a:solidFill>
                <a:latin typeface="+mj-lt"/>
              </a:rPr>
              <a:t>Grundskoleförvaltningen</a:t>
            </a:r>
            <a:br>
              <a:rPr lang="sv-SE" sz="3600" dirty="0">
                <a:solidFill>
                  <a:schemeClr val="bg1"/>
                </a:solidFill>
                <a:latin typeface="+mj-lt"/>
              </a:rPr>
            </a:br>
            <a:r>
              <a:rPr lang="sv-SE" sz="3600" dirty="0">
                <a:solidFill>
                  <a:schemeClr val="bg1"/>
                </a:solidFill>
              </a:rPr>
              <a:t>Skolans skolpliktsbevakning</a:t>
            </a:r>
            <a:br>
              <a:rPr lang="sv-SE" sz="3600" dirty="0">
                <a:solidFill>
                  <a:schemeClr val="bg1"/>
                </a:solidFill>
              </a:rPr>
            </a:br>
            <a:endParaRPr lang="sv-SE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1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3D859-A6E3-4610-A306-C3C41CAB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Annan placering/folkbokföring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F875F4-8EF1-4E51-9576-9797A233046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8" y="1509713"/>
            <a:ext cx="6907650" cy="4492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Placering hos annan huvudman</a:t>
            </a:r>
          </a:p>
          <a:p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Bekräfta med skola/huvudman. </a:t>
            </a:r>
          </a:p>
          <a:p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v-SE" sz="1800" dirty="0"/>
              <a:t>ejla </a:t>
            </a:r>
            <a:r>
              <a:rPr lang="sv-SE" sz="1800" dirty="0">
                <a:hlinkClick r:id="rId2"/>
              </a:rPr>
              <a:t>friskolor@grundskola.goteborg.se</a:t>
            </a:r>
            <a:r>
              <a:rPr lang="sv-SE" sz="1800" dirty="0"/>
              <a:t> eller </a:t>
            </a:r>
            <a:r>
              <a:rPr lang="sv-SE" sz="1800" dirty="0">
                <a:hlinkClick r:id="rId3"/>
              </a:rPr>
              <a:t>ike@grundskola.goteborg.se</a:t>
            </a:r>
            <a:r>
              <a:rPr lang="sv-SE" sz="1800" dirty="0"/>
              <a:t>.  </a:t>
            </a:r>
          </a:p>
          <a:p>
            <a:r>
              <a:rPr lang="sv-SE" sz="1800" dirty="0"/>
              <a:t>Ev. utredning avslutas efter elevens placering avslutats. </a:t>
            </a:r>
            <a:endParaRPr lang="sv-SE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Skriven i annan kommun/utomlands</a:t>
            </a:r>
          </a:p>
          <a:p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Utgå bara från adress i IST.</a:t>
            </a:r>
          </a:p>
          <a:p>
            <a:r>
              <a:rPr lang="sv-SE" sz="1800" dirty="0"/>
              <a:t>Utomlands - placering avslutas med utvandringsdatum som utskrivningsdatum. </a:t>
            </a:r>
          </a:p>
          <a:p>
            <a:r>
              <a:rPr lang="sv-SE" sz="1800" dirty="0"/>
              <a:t>Annan kommun - bekräfta med andra kommunen, avsluta placering. </a:t>
            </a:r>
          </a:p>
          <a:p>
            <a:endParaRPr lang="sv-SE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7" name="Platshållare för bild 5" descr="En bild som visar utomhus, byggnad&#10;&#10;Automatiskt genererad beskrivning">
            <a:extLst>
              <a:ext uri="{FF2B5EF4-FFF2-40B4-BE49-F238E27FC236}">
                <a16:creationId xmlns:a16="http://schemas.microsoft.com/office/drawing/2014/main" id="{B12583C7-F6E0-FF0D-93E7-0319E1D3CE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6500" y="1509713"/>
            <a:ext cx="4176000" cy="417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067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AA42C-7424-4D65-9E37-F38DE4ED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Utomlands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C00E60-0F98-4C4C-AA28-320E2D5BBF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6212325" cy="4194629"/>
          </a:xfrm>
        </p:spPr>
        <p:txBody>
          <a:bodyPr/>
          <a:lstStyle/>
          <a:p>
            <a:r>
              <a:rPr lang="sv-SE" dirty="0"/>
              <a:t>Bedöm behov av orosanmälan.</a:t>
            </a:r>
          </a:p>
          <a:p>
            <a:r>
              <a:rPr lang="sv-SE" dirty="0"/>
              <a:t>Anmäl till Försäkringskassan om minst 6 månader/ okänd tidsperiod.</a:t>
            </a:r>
          </a:p>
          <a:p>
            <a:r>
              <a:rPr lang="sv-SE" dirty="0"/>
              <a:t>Kontakt med vårdnadshavare om skolplikt.</a:t>
            </a:r>
          </a:p>
          <a:p>
            <a:r>
              <a:rPr lang="sv-SE" dirty="0"/>
              <a:t>Få in anmälan om utlandsvistelse till förvaltningen, avvakta åtgärder vid komplett ärende.</a:t>
            </a:r>
          </a:p>
          <a:p>
            <a:pPr lvl="1"/>
            <a:r>
              <a:rPr lang="sv-SE" dirty="0"/>
              <a:t>Bedömning att skolplikt kvarstår eller upphör.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i="1" dirty="0"/>
              <a:t>Gäller de som är folkbokförda i Sverige enligt IST.</a:t>
            </a:r>
          </a:p>
        </p:txBody>
      </p:sp>
      <p:pic>
        <p:nvPicPr>
          <p:cNvPr id="6" name="Platshållare för bild 5" descr="En bild som visar födelsedag, dekorerat, flera&#10;&#10;Automatiskt genererad beskrivning">
            <a:extLst>
              <a:ext uri="{FF2B5EF4-FFF2-40B4-BE49-F238E27FC236}">
                <a16:creationId xmlns:a16="http://schemas.microsoft.com/office/drawing/2014/main" id="{B4B9C9EF-F1EC-43A2-AB2B-C3D5DE21E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7450" y="1604963"/>
            <a:ext cx="4176000" cy="4175125"/>
          </a:xfrm>
        </p:spPr>
      </p:pic>
    </p:spTree>
    <p:extLst>
      <p:ext uri="{BB962C8B-B14F-4D97-AF65-F5344CB8AC3E}">
        <p14:creationId xmlns:p14="http://schemas.microsoft.com/office/powerpoint/2010/main" val="152027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ABE39-219B-4FCC-AB5C-52BCF858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Inga 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A56DA0-2799-4CAE-AFD9-B913B75B334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sv-SE" dirty="0"/>
              <a:t>Sök kontakt löpande. Uttöm alla möjligheter till kontakt. </a:t>
            </a:r>
          </a:p>
          <a:p>
            <a:r>
              <a:rPr lang="sv-SE" dirty="0"/>
              <a:t>Rekommendation att orosanmäla senast efter en vecka.</a:t>
            </a:r>
          </a:p>
          <a:p>
            <a:r>
              <a:rPr lang="sv-SE" dirty="0"/>
              <a:t>Anmäl till Försäkringskassan.</a:t>
            </a:r>
          </a:p>
          <a:p>
            <a:endParaRPr lang="sv-SE" dirty="0"/>
          </a:p>
          <a:p>
            <a:r>
              <a:rPr lang="sv-SE" dirty="0"/>
              <a:t>Efter tre månader ska elevens placering avslutas och utredningen skickas till förvaltningen.</a:t>
            </a:r>
          </a:p>
        </p:txBody>
      </p:sp>
      <p:pic>
        <p:nvPicPr>
          <p:cNvPr id="6" name="Platshållare för bild 5" descr="En bild som visar golv, inomhus, sport&#10;&#10;Automatiskt genererad beskrivning">
            <a:extLst>
              <a:ext uri="{FF2B5EF4-FFF2-40B4-BE49-F238E27FC236}">
                <a16:creationId xmlns:a16="http://schemas.microsoft.com/office/drawing/2014/main" id="{0FD3BF55-8906-443D-AB9E-BF9D50570F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925" y="1738313"/>
            <a:ext cx="4176000" cy="4175125"/>
          </a:xfrm>
        </p:spPr>
      </p:pic>
    </p:spTree>
    <p:extLst>
      <p:ext uri="{BB962C8B-B14F-4D97-AF65-F5344CB8AC3E}">
        <p14:creationId xmlns:p14="http://schemas.microsoft.com/office/powerpoint/2010/main" val="132473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31EB57-53FE-47B2-15CA-848215F4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Skolpliktsutredningsmall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0A6280-60B5-2D0B-8805-13D87E19EF3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368162"/>
            <a:ext cx="5678925" cy="4563195"/>
          </a:xfrm>
        </p:spPr>
        <p:txBody>
          <a:bodyPr/>
          <a:lstStyle/>
          <a:p>
            <a:r>
              <a:rPr lang="sv-SE" dirty="0"/>
              <a:t>Grundläggande uppgifter</a:t>
            </a:r>
          </a:p>
          <a:p>
            <a:r>
              <a:rPr lang="sv-SE" dirty="0"/>
              <a:t>Bedömning och checklista</a:t>
            </a:r>
          </a:p>
          <a:p>
            <a:r>
              <a:rPr lang="sv-SE" dirty="0"/>
              <a:t>Aktiviteter</a:t>
            </a:r>
          </a:p>
          <a:p>
            <a:r>
              <a:rPr lang="sv-SE" dirty="0"/>
              <a:t>Checklista vid avslut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A6E589-8F7F-AA33-DF63-00F76D41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34" y="1083585"/>
            <a:ext cx="4062813" cy="32254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B2F5EB9-1676-D075-0F89-5877FD4BE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96" y="4781855"/>
            <a:ext cx="5951736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person, himmel&#10;&#10;Automatiskt genererad beskrivning">
            <a:extLst>
              <a:ext uri="{FF2B5EF4-FFF2-40B4-BE49-F238E27FC236}">
                <a16:creationId xmlns:a16="http://schemas.microsoft.com/office/drawing/2014/main" id="{870BDD04-B40C-428E-B065-FE923B514F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CEAA29-3AD0-674A-A285-6EEAD33EB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" r="8179" b="62725"/>
          <a:stretch/>
        </p:blipFill>
        <p:spPr>
          <a:xfrm rot="10800000">
            <a:off x="-9939" y="-1"/>
            <a:ext cx="12192000" cy="3652023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BC111919-5772-364E-BBD1-B4DB6F993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04813"/>
            <a:ext cx="10123023" cy="111309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Elevers utlandsvistelse och vite</a:t>
            </a:r>
          </a:p>
        </p:txBody>
      </p:sp>
    </p:spTree>
    <p:extLst>
      <p:ext uri="{BB962C8B-B14F-4D97-AF65-F5344CB8AC3E}">
        <p14:creationId xmlns:p14="http://schemas.microsoft.com/office/powerpoint/2010/main" val="93788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AD01B6-FD12-4327-ADF9-9906A78D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Skolplikt vid elevs utlandsvistelse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CE4220-B51E-4E9B-B3FD-9CBB54E3082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490870"/>
            <a:ext cx="5678925" cy="44404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dirty="0"/>
              <a:t>Nedan är en kort beskrivning av vad som gäller utifrån längd på önskad utlandsvistelse.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Mindre än en månad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sv-SE" dirty="0"/>
              <a:t>Ansöka om ledighet hos rektorn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Längre än sju månader</a:t>
            </a:r>
            <a:endParaRPr lang="sv-SE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−"/>
            </a:pPr>
            <a:r>
              <a:rPr lang="sv-SE" dirty="0"/>
              <a:t>Anmäla till grundskoleförvaltningen som gör bedömning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sv-SE" sz="2000" dirty="0"/>
              <a:t>Elev måste som regel vara utomlands minst sju månader av kalenderår för att skolplikt ska upphöra</a:t>
            </a:r>
            <a:endParaRPr lang="sv-SE" dirty="0"/>
          </a:p>
          <a:p>
            <a:pPr>
              <a:buFont typeface="Arial" panose="020B0604020202020204" pitchFamily="34" charset="0"/>
              <a:buChar char="−"/>
            </a:pPr>
            <a:r>
              <a:rPr lang="sv-SE" dirty="0"/>
              <a:t>Gäller även de som ska flytta men inte fått ändrad folkbokföring än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1-7 månader (får inte ledigt)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sv-SE" dirty="0"/>
              <a:t>Informera om att skolplikt gäller (skolpliktsbevaka om eleven är/blir frånvarande)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Fullgöra skolplikt på skola utomlands</a:t>
            </a:r>
          </a:p>
          <a:p>
            <a:pPr>
              <a:buFont typeface="Arial" panose="020B0604020202020204" pitchFamily="34" charset="0"/>
              <a:buChar char="−"/>
            </a:pPr>
            <a:r>
              <a:rPr lang="sv-SE" dirty="0"/>
              <a:t>Ovanligt, synnerliga skäl krävs. Exempelvis när vårdnadshavaren måste jobba utomlands under en period.</a:t>
            </a:r>
          </a:p>
        </p:txBody>
      </p:sp>
      <p:pic>
        <p:nvPicPr>
          <p:cNvPr id="6" name="Platshållare för bild 5" descr="En bild som visar person, har på sig, nära&#10;&#10;Automatiskt genererad beskrivning">
            <a:extLst>
              <a:ext uri="{FF2B5EF4-FFF2-40B4-BE49-F238E27FC236}">
                <a16:creationId xmlns:a16="http://schemas.microsoft.com/office/drawing/2014/main" id="{1710C1FC-E594-4CCF-B8BF-E0C199D89A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3394" y="1623550"/>
            <a:ext cx="4176000" cy="4175125"/>
          </a:xfrm>
        </p:spPr>
      </p:pic>
    </p:spTree>
    <p:extLst>
      <p:ext uri="{BB962C8B-B14F-4D97-AF65-F5344CB8AC3E}">
        <p14:creationId xmlns:p14="http://schemas.microsoft.com/office/powerpoint/2010/main" val="8901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2A01D9-1692-4681-86BA-7D3C9ADA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Handläggning av utlandsvistelse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05C3D7-2CC0-414C-9B53-CFAF1D6A032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Ärendena handläggs av placeringsenheten och beslutas av enhetschef.</a:t>
            </a:r>
          </a:p>
          <a:p>
            <a:r>
              <a:rPr lang="sv-SE" sz="2000" dirty="0"/>
              <a:t>Skolan får meddelande om centralt inkommen anmälan om utlandsvistelse för att kunna göra bedömning om ev. oro</a:t>
            </a:r>
            <a:endParaRPr lang="sv-SE" dirty="0"/>
          </a:p>
          <a:p>
            <a:r>
              <a:rPr lang="sv-SE" dirty="0"/>
              <a:t>Skolan får ta del av beslutet i ärendet om eleven fortfarande är inskriven då beslutet fattas. </a:t>
            </a:r>
          </a:p>
          <a:p>
            <a:r>
              <a:rPr lang="sv-SE" dirty="0"/>
              <a:t>Skolan får alltid information om vad som ska göras, ex. om eleven ska skrivas ut eller inte.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E-post till biträdande rektor (ibland rektor) med kopia till administratör.</a:t>
            </a:r>
          </a:p>
          <a:p>
            <a:pPr marL="0" indent="0">
              <a:buNone/>
            </a:pPr>
            <a:r>
              <a:rPr lang="sv-SE" dirty="0"/>
              <a:t>Fullgörande av skolplikt handläggs av Utredning och juridik.</a:t>
            </a:r>
          </a:p>
        </p:txBody>
      </p:sp>
      <p:pic>
        <p:nvPicPr>
          <p:cNvPr id="7" name="Platshållare för bild 6" descr="En bild som visar person, vägg, inomhus, bärbar dator&#10;&#10;Automatiskt genererad beskrivning">
            <a:extLst>
              <a:ext uri="{FF2B5EF4-FFF2-40B4-BE49-F238E27FC236}">
                <a16:creationId xmlns:a16="http://schemas.microsoft.com/office/drawing/2014/main" id="{1CE68A17-4E28-49D8-ACA0-6E8C4AFFEC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8"/>
          <a:stretch/>
        </p:blipFill>
        <p:spPr>
          <a:xfrm>
            <a:off x="7598925" y="1738313"/>
            <a:ext cx="4176000" cy="4175125"/>
          </a:xfrm>
        </p:spPr>
      </p:pic>
    </p:spTree>
    <p:extLst>
      <p:ext uri="{BB962C8B-B14F-4D97-AF65-F5344CB8AC3E}">
        <p14:creationId xmlns:p14="http://schemas.microsoft.com/office/powerpoint/2010/main" val="351445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33196-5A15-4CE0-A4B6-D9A18A93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Elevs längre utlandsvistelse och vite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278F8B-8B11-4425-943E-CAE2E4BA9CE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283676"/>
            <a:ext cx="6150779" cy="4950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dirty="0"/>
              <a:t>Möjligt att förelägga vårdnadshavare att vid vite få elev att uppfylla skolplikten om:</a:t>
            </a:r>
          </a:p>
          <a:p>
            <a:pPr lvl="1"/>
            <a:r>
              <a:rPr lang="sv-SE" sz="1800" dirty="0"/>
              <a:t>Eleven är frånvarande på grund av utlandsvistelse.</a:t>
            </a:r>
          </a:p>
          <a:p>
            <a:pPr lvl="1"/>
            <a:r>
              <a:rPr lang="sv-SE" sz="1800" dirty="0"/>
              <a:t>Vårdnadshavarna inte verkar för att eleven ska återvända trots information om skolplikt.</a:t>
            </a:r>
          </a:p>
          <a:p>
            <a:pPr lvl="1"/>
            <a:r>
              <a:rPr lang="sv-SE" sz="1800" dirty="0"/>
              <a:t>Förvaltningen har kontakt med minst en vårdnadshavare och bedömer att familjen vid något tillfälle kan komma att återvända till Sverige.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Vid frågor eller aktuella fall, kontakta Utredning och juridik.</a:t>
            </a:r>
          </a:p>
        </p:txBody>
      </p:sp>
      <p:pic>
        <p:nvPicPr>
          <p:cNvPr id="6" name="Platshållare för bild 5" descr="En bild som visar vatten, utomhus, person, båt&#10;&#10;Automatiskt genererad beskrivning">
            <a:extLst>
              <a:ext uri="{FF2B5EF4-FFF2-40B4-BE49-F238E27FC236}">
                <a16:creationId xmlns:a16="http://schemas.microsoft.com/office/drawing/2014/main" id="{FB731BB0-6ED5-4E82-8A4F-C03646786D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702" y="1562467"/>
            <a:ext cx="4176000" cy="4175125"/>
          </a:xfrm>
        </p:spPr>
      </p:pic>
    </p:spTree>
    <p:extLst>
      <p:ext uri="{BB962C8B-B14F-4D97-AF65-F5344CB8AC3E}">
        <p14:creationId xmlns:p14="http://schemas.microsoft.com/office/powerpoint/2010/main" val="4578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AA42C-7424-4D65-9E37-F38DE4ED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75" y="311158"/>
            <a:ext cx="9672147" cy="1815700"/>
          </a:xfrm>
        </p:spPr>
        <p:txBody>
          <a:bodyPr>
            <a:normAutofit/>
          </a:bodyPr>
          <a:lstStyle/>
          <a:p>
            <a:r>
              <a:rPr lang="sv-SE" sz="6600" dirty="0">
                <a:solidFill>
                  <a:schemeClr val="accent6">
                    <a:lumMod val="75000"/>
                  </a:schemeClr>
                </a:solidFill>
              </a:rPr>
              <a:t>Kontakt och frågor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370F96DF-1D80-8B03-A413-BE3AF4038F86}"/>
              </a:ext>
            </a:extLst>
          </p:cNvPr>
          <p:cNvSpPr/>
          <p:nvPr/>
        </p:nvSpPr>
        <p:spPr>
          <a:xfrm>
            <a:off x="7947156" y="2357636"/>
            <a:ext cx="3746776" cy="1349984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008391"/>
          </a:solidFill>
          <a:ln w="6880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sv-SE" sz="1600" dirty="0">
                <a:solidFill>
                  <a:schemeClr val="bg1"/>
                </a:solidFill>
              </a:rPr>
              <a:t>Synpunkter på anvisning och material kan skickas till: </a:t>
            </a:r>
            <a:r>
              <a:rPr lang="sv-SE" sz="1600" u="sng" dirty="0">
                <a:solidFill>
                  <a:schemeClr val="bg1"/>
                </a:solidFill>
              </a:rPr>
              <a:t>skolplikt@grundskola.goteborg.se. </a:t>
            </a: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1B99C23-8D09-856A-2314-782D99F9AF46}"/>
              </a:ext>
            </a:extLst>
          </p:cNvPr>
          <p:cNvSpPr/>
          <p:nvPr/>
        </p:nvSpPr>
        <p:spPr>
          <a:xfrm>
            <a:off x="417075" y="2352881"/>
            <a:ext cx="3586734" cy="1388607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008391"/>
          </a:solidFill>
          <a:ln w="6880" cap="flat">
            <a:noFill/>
            <a:prstDash val="solid"/>
            <a:miter/>
          </a:ln>
        </p:spPr>
        <p:txBody>
          <a:bodyPr rtlCol="0" anchor="t"/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Utredningar, anmälningar med mera skickas till diariet: </a:t>
            </a:r>
            <a:r>
              <a:rPr lang="sv-SE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grundskola@grundskola.goteborg.se</a:t>
            </a:r>
            <a:endParaRPr lang="sv-SE" sz="16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00BBFCC9-82D2-7024-36D1-9FB919DACD53}"/>
              </a:ext>
            </a:extLst>
          </p:cNvPr>
          <p:cNvSpPr/>
          <p:nvPr/>
        </p:nvSpPr>
        <p:spPr>
          <a:xfrm>
            <a:off x="4232407" y="2026994"/>
            <a:ext cx="3486151" cy="1372201"/>
          </a:xfrm>
          <a:custGeom>
            <a:avLst/>
            <a:gdLst>
              <a:gd name="connsiteX0" fmla="*/ 1761172 w 1761172"/>
              <a:gd name="connsiteY0" fmla="*/ 149663 h 632261"/>
              <a:gd name="connsiteX1" fmla="*/ 1761172 w 1761172"/>
              <a:gd name="connsiteY1" fmla="*/ 632261 h 632261"/>
              <a:gd name="connsiteX2" fmla="*/ 0 w 1761172"/>
              <a:gd name="connsiteY2" fmla="*/ 632261 h 632261"/>
              <a:gd name="connsiteX3" fmla="*/ 0 w 1761172"/>
              <a:gd name="connsiteY3" fmla="*/ 149663 h 632261"/>
              <a:gd name="connsiteX4" fmla="*/ 740738 w 1761172"/>
              <a:gd name="connsiteY4" fmla="*/ 149663 h 632261"/>
              <a:gd name="connsiteX5" fmla="*/ 880621 w 1761172"/>
              <a:gd name="connsiteY5" fmla="*/ 0 h 632261"/>
              <a:gd name="connsiteX6" fmla="*/ 1020434 w 1761172"/>
              <a:gd name="connsiteY6" fmla="*/ 149663 h 632261"/>
              <a:gd name="connsiteX7" fmla="*/ 1761172 w 1761172"/>
              <a:gd name="connsiteY7" fmla="*/ 149663 h 6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72" h="632261">
                <a:moveTo>
                  <a:pt x="1761172" y="149663"/>
                </a:moveTo>
                <a:lnTo>
                  <a:pt x="1761172" y="632261"/>
                </a:lnTo>
                <a:lnTo>
                  <a:pt x="0" y="632261"/>
                </a:lnTo>
                <a:lnTo>
                  <a:pt x="0" y="149663"/>
                </a:lnTo>
                <a:lnTo>
                  <a:pt x="740738" y="149663"/>
                </a:lnTo>
                <a:lnTo>
                  <a:pt x="880621" y="0"/>
                </a:lnTo>
                <a:lnTo>
                  <a:pt x="1020434" y="149663"/>
                </a:lnTo>
                <a:lnTo>
                  <a:pt x="1761172" y="149663"/>
                </a:lnTo>
                <a:close/>
              </a:path>
            </a:pathLst>
          </a:custGeom>
          <a:solidFill>
            <a:srgbClr val="674B9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ts val="600"/>
              </a:spcBef>
            </a:pPr>
            <a:endParaRPr lang="sv-SE" sz="1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chemeClr val="bg1"/>
                </a:solidFill>
              </a:rPr>
              <a:t>Frågor skickas till: </a:t>
            </a:r>
            <a:r>
              <a:rPr lang="sv-SE" sz="1600" u="sng" dirty="0">
                <a:solidFill>
                  <a:schemeClr val="bg1"/>
                </a:solidFill>
              </a:rPr>
              <a:t>skolplikt@grundskola.goteborg.se</a:t>
            </a:r>
            <a:r>
              <a:rPr lang="sv-SE" sz="1600" dirty="0">
                <a:solidFill>
                  <a:schemeClr val="bg1"/>
                </a:solidFill>
              </a:rPr>
              <a:t>, bevakas dagligen. </a:t>
            </a:r>
          </a:p>
        </p:txBody>
      </p:sp>
    </p:spTree>
    <p:extLst>
      <p:ext uri="{BB962C8B-B14F-4D97-AF65-F5344CB8AC3E}">
        <p14:creationId xmlns:p14="http://schemas.microsoft.com/office/powerpoint/2010/main" val="329533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ljus, ritning&#10;&#10;Automatiskt genererad beskrivning">
            <a:extLst>
              <a:ext uri="{FF2B5EF4-FFF2-40B4-BE49-F238E27FC236}">
                <a16:creationId xmlns:a16="http://schemas.microsoft.com/office/drawing/2014/main" id="{920AECFE-AE66-4F63-9FB5-BDE533BB6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8" y="1104900"/>
            <a:ext cx="11297612" cy="5019462"/>
          </a:xfrm>
          <a:prstGeom prst="rect">
            <a:avLst/>
          </a:prstGeom>
        </p:spPr>
      </p:pic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BADAFE6D-F5D2-4FF3-BCFF-084A347B1B73}"/>
              </a:ext>
            </a:extLst>
          </p:cNvPr>
          <p:cNvSpPr txBox="1">
            <a:spLocks/>
          </p:cNvSpPr>
          <p:nvPr/>
        </p:nvSpPr>
        <p:spPr>
          <a:xfrm>
            <a:off x="1262009" y="1989165"/>
            <a:ext cx="8278220" cy="2370028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32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68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60F12B-085F-4333-B0FB-800222D2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Skolpliktsbevakning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5B6B83-5858-41FA-9EA6-864A704248D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Ansvar</a:t>
            </a:r>
          </a:p>
          <a:p>
            <a:r>
              <a:rPr lang="sv-SE" sz="2400" dirty="0"/>
              <a:t>Anvisning skolans skolpliktsbevakning</a:t>
            </a:r>
          </a:p>
          <a:p>
            <a:r>
              <a:rPr lang="sv-SE" sz="2400" dirty="0"/>
              <a:t>Föreläggande vid vite</a:t>
            </a:r>
          </a:p>
          <a:p>
            <a:r>
              <a:rPr lang="sv-SE" sz="2400" dirty="0"/>
              <a:t>Elevers utlandsvistelse</a:t>
            </a:r>
          </a:p>
          <a:p>
            <a:r>
              <a:rPr lang="sv-SE" sz="2400" dirty="0"/>
              <a:t>Kontakt och frågor</a:t>
            </a:r>
          </a:p>
        </p:txBody>
      </p:sp>
      <p:pic>
        <p:nvPicPr>
          <p:cNvPr id="6" name="Platshållare för bild 5" descr="En bild som visar himmel, utomhus, väg, person&#10;&#10;Automatiskt genererad beskrivning">
            <a:extLst>
              <a:ext uri="{FF2B5EF4-FFF2-40B4-BE49-F238E27FC236}">
                <a16:creationId xmlns:a16="http://schemas.microsoft.com/office/drawing/2014/main" id="{A4BE62B3-F024-4A21-BE75-3074715DDF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815" y="1141772"/>
            <a:ext cx="5086449" cy="5085383"/>
          </a:xfrm>
        </p:spPr>
      </p:pic>
    </p:spTree>
    <p:extLst>
      <p:ext uri="{BB962C8B-B14F-4D97-AF65-F5344CB8AC3E}">
        <p14:creationId xmlns:p14="http://schemas.microsoft.com/office/powerpoint/2010/main" val="17053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bevaka skolplikten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0382BCE-E218-49FF-9C35-8AF8EFF762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8" y="1542963"/>
            <a:ext cx="6950879" cy="4194629"/>
          </a:xfrm>
        </p:spPr>
        <p:txBody>
          <a:bodyPr>
            <a:normAutofit/>
          </a:bodyPr>
          <a:lstStyle/>
          <a:p>
            <a:r>
              <a:rPr lang="sv-SE" dirty="0"/>
              <a:t>Alla barn som är folkbokförda i Sverige har skolplikt. </a:t>
            </a:r>
          </a:p>
          <a:p>
            <a:r>
              <a:rPr lang="sv-SE" dirty="0"/>
              <a:t>Att bevaka skolplikten innebär att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 till att alla barn får utbildning</a:t>
            </a:r>
            <a:r>
              <a:rPr lang="sv-SE" sz="2000" dirty="0">
                <a:solidFill>
                  <a:sysClr val="windowText" lastClr="000000"/>
                </a:solidFill>
                <a:latin typeface="Arial"/>
              </a:rPr>
              <a:t> och att de faktiskt går i skolan.</a:t>
            </a:r>
          </a:p>
          <a:p>
            <a:r>
              <a:rPr lang="sv-SE" dirty="0"/>
              <a:t>Skolan är ofta den första och ibland enda samhällsinstans som märker att ett barn saknas.</a:t>
            </a:r>
          </a:p>
          <a:p>
            <a:endParaRPr lang="sv-SE" dirty="0"/>
          </a:p>
          <a:p>
            <a:r>
              <a:rPr lang="sv-SE" dirty="0"/>
              <a:t>Elever som saknar skolplikt (</a:t>
            </a:r>
            <a:r>
              <a:rPr lang="sv-SE" dirty="0" err="1"/>
              <a:t>tf</a:t>
            </a:r>
            <a:r>
              <a:rPr lang="sv-SE" dirty="0"/>
              <a:t>- och samordningsnummer)</a:t>
            </a:r>
          </a:p>
          <a:p>
            <a:pPr lvl="1"/>
            <a:r>
              <a:rPr lang="sv-SE" dirty="0"/>
              <a:t>ingen skolpliktsutredning</a:t>
            </a:r>
          </a:p>
          <a:p>
            <a:pPr lvl="1"/>
            <a:r>
              <a:rPr lang="sv-SE" dirty="0"/>
              <a:t>söka kontakt</a:t>
            </a:r>
          </a:p>
          <a:p>
            <a:pPr lvl="1"/>
            <a:r>
              <a:rPr lang="sv-SE" dirty="0"/>
              <a:t>bedöma ev. orosanmälan till socialtjänsten</a:t>
            </a:r>
          </a:p>
        </p:txBody>
      </p:sp>
      <p:pic>
        <p:nvPicPr>
          <p:cNvPr id="12" name="Platshållare för bild 11" descr="En bild som visar text, golv, inomhus, person&#10;&#10;Automatiskt genererad beskrivning">
            <a:extLst>
              <a:ext uri="{FF2B5EF4-FFF2-40B4-BE49-F238E27FC236}">
                <a16:creationId xmlns:a16="http://schemas.microsoft.com/office/drawing/2014/main" id="{BEAE4794-E3AB-448F-8EEB-5EF22BB5EF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"/>
          <a:stretch/>
        </p:blipFill>
        <p:spPr>
          <a:xfrm>
            <a:off x="7598926" y="1562467"/>
            <a:ext cx="4176000" cy="4175125"/>
          </a:xfrm>
        </p:spPr>
      </p:pic>
    </p:spTree>
    <p:extLst>
      <p:ext uri="{BB962C8B-B14F-4D97-AF65-F5344CB8AC3E}">
        <p14:creationId xmlns:p14="http://schemas.microsoft.com/office/powerpoint/2010/main" val="255476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9A95D145-394E-40C2-E244-E9CFC5B7C80E}"/>
              </a:ext>
            </a:extLst>
          </p:cNvPr>
          <p:cNvSpPr/>
          <p:nvPr/>
        </p:nvSpPr>
        <p:spPr>
          <a:xfrm rot="10800000" flipH="1">
            <a:off x="529720" y="4357202"/>
            <a:ext cx="6132123" cy="1401760"/>
          </a:xfrm>
          <a:prstGeom prst="round1Rect">
            <a:avLst/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F89858-99DD-4E06-890D-47DBA618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1331915"/>
          </a:xfrm>
        </p:spPr>
        <p:txBody>
          <a:bodyPr>
            <a:normAutofit/>
          </a:bodyPr>
          <a:lstStyle/>
          <a:p>
            <a:r>
              <a:rPr lang="sv-SE" dirty="0"/>
              <a:t>Ansvar för skolpliktsbevakningen i Göteborgs Stad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E06597-98BC-4AF9-9FF7-8C1F5A3C7FD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7008" y="4510454"/>
            <a:ext cx="5637145" cy="1248508"/>
          </a:xfrm>
        </p:spPr>
        <p:txBody>
          <a:bodyPr/>
          <a:lstStyle/>
          <a:p>
            <a:pPr marL="0" indent="0">
              <a:buNone/>
              <a:tabLst>
                <a:tab pos="176213" algn="l"/>
              </a:tabLst>
            </a:pPr>
            <a:r>
              <a:rPr lang="sv-SE" sz="2400" dirty="0"/>
              <a:t>Placeringsenheten ansvarar för bevakning av skolplikt för oplacerade elever.</a:t>
            </a:r>
          </a:p>
          <a:p>
            <a:endParaRPr lang="sv-SE" dirty="0"/>
          </a:p>
        </p:txBody>
      </p:sp>
      <p:pic>
        <p:nvPicPr>
          <p:cNvPr id="8" name="Platshållare för bild 7" descr="En bild som visar utomhus, byggnad, bil, gräs&#10;&#10;Automatiskt genererad beskrivning">
            <a:extLst>
              <a:ext uri="{FF2B5EF4-FFF2-40B4-BE49-F238E27FC236}">
                <a16:creationId xmlns:a16="http://schemas.microsoft.com/office/drawing/2014/main" id="{8628DEAE-F839-416C-B6FD-69C20C8D5E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1735" y="2101361"/>
            <a:ext cx="3557112" cy="3556367"/>
          </a:xfrm>
        </p:spPr>
      </p:pic>
      <p:sp>
        <p:nvSpPr>
          <p:cNvPr id="3" name="Bild 21">
            <a:extLst>
              <a:ext uri="{FF2B5EF4-FFF2-40B4-BE49-F238E27FC236}">
                <a16:creationId xmlns:a16="http://schemas.microsoft.com/office/drawing/2014/main" id="{463A84CB-6023-DA6D-EDA8-AC1A57C8319C}"/>
              </a:ext>
            </a:extLst>
          </p:cNvPr>
          <p:cNvSpPr/>
          <p:nvPr/>
        </p:nvSpPr>
        <p:spPr>
          <a:xfrm>
            <a:off x="529720" y="2101361"/>
            <a:ext cx="6132123" cy="2030853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t" anchorCtr="0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Rektor ansvarar för bevakning av skolplikt för de elever som är placerade på skolan.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>
              <a:solidFill>
                <a:sysClr val="windowText" lastClr="000000"/>
              </a:solidFill>
              <a:latin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Skolan ska följa anvisningar och dokumentera i mall.</a:t>
            </a:r>
          </a:p>
          <a:p>
            <a:pPr>
              <a:lnSpc>
                <a:spcPct val="110000"/>
              </a:lnSpc>
            </a:pPr>
            <a:endParaRPr lang="sv-SE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94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DE161B-748F-4A12-B533-D13B67DB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75" y="374996"/>
            <a:ext cx="9170279" cy="736959"/>
          </a:xfrm>
        </p:spPr>
        <p:txBody>
          <a:bodyPr>
            <a:normAutofit/>
          </a:bodyPr>
          <a:lstStyle/>
          <a:p>
            <a:r>
              <a:rPr lang="sv-SE" dirty="0"/>
              <a:t>Ansvar på skolan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5FB0ABA-A828-4A7A-A68C-59EA49103EE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608992"/>
            <a:ext cx="5850375" cy="43223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400" dirty="0"/>
              <a:t>Rektor har ansvar för att se till att skolplikten bevakas för de elever som är placerade på skolan. </a:t>
            </a:r>
          </a:p>
          <a:p>
            <a:r>
              <a:rPr lang="sv-SE" dirty="0"/>
              <a:t>Se till att skolan har en rutin som säkerställer att frånvaro upptäcks snabbt och att skolpliktsutredningar genomförs för samtliga aktuella elever.</a:t>
            </a:r>
          </a:p>
          <a:p>
            <a:r>
              <a:rPr lang="sv-SE" dirty="0"/>
              <a:t>Bestäm vem eller vilka på skolan som ska utföra vilka delar av skolpliktsutredningar.</a:t>
            </a:r>
          </a:p>
          <a:p>
            <a:r>
              <a:rPr lang="sv-SE" dirty="0"/>
              <a:t>Informera lärare och övrig personal om deras ansvar vid frånvaro/uppgifter om att elev ska flytta eller åka utomlands.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400" dirty="0"/>
              <a:t>På styrande dokument finns en checklista över ansvarsområden. </a:t>
            </a:r>
          </a:p>
        </p:txBody>
      </p:sp>
      <p:pic>
        <p:nvPicPr>
          <p:cNvPr id="8" name="Platshållare för bild 7" descr="En bild som visar träd, gräs, utomhus, person&#10;&#10;Automatiskt genererad beskrivning">
            <a:extLst>
              <a:ext uri="{FF2B5EF4-FFF2-40B4-BE49-F238E27FC236}">
                <a16:creationId xmlns:a16="http://schemas.microsoft.com/office/drawing/2014/main" id="{46B6BDE9-51BB-4D8A-A302-5ADAB179B1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699" y="1738314"/>
            <a:ext cx="3689225" cy="3688452"/>
          </a:xfrm>
        </p:spPr>
      </p:pic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143A8080-BB73-B313-3283-6835328B965F}"/>
              </a:ext>
            </a:extLst>
          </p:cNvPr>
          <p:cNvSpPr/>
          <p:nvPr/>
        </p:nvSpPr>
        <p:spPr>
          <a:xfrm>
            <a:off x="6447648" y="1191838"/>
            <a:ext cx="2344660" cy="1871434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Vilken är din roll i skolplikts-bevakningen?</a:t>
            </a:r>
          </a:p>
          <a:p>
            <a:pPr lvl="0" algn="ctr"/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7701B373-7FB8-5E95-95FF-490C239185D9}"/>
              </a:ext>
            </a:extLst>
          </p:cNvPr>
          <p:cNvSpPr/>
          <p:nvPr/>
        </p:nvSpPr>
        <p:spPr>
          <a:xfrm flipH="1">
            <a:off x="6718084" y="4510897"/>
            <a:ext cx="1803787" cy="1420460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Hur ser skolans rutin ut?</a:t>
            </a:r>
          </a:p>
        </p:txBody>
      </p:sp>
    </p:spTree>
    <p:extLst>
      <p:ext uri="{BB962C8B-B14F-4D97-AF65-F5344CB8AC3E}">
        <p14:creationId xmlns:p14="http://schemas.microsoft.com/office/powerpoint/2010/main" val="63800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text, inomhus&#10;&#10;Automatiskt genererad beskrivning">
            <a:extLst>
              <a:ext uri="{FF2B5EF4-FFF2-40B4-BE49-F238E27FC236}">
                <a16:creationId xmlns:a16="http://schemas.microsoft.com/office/drawing/2014/main" id="{268AE3E6-EC82-4476-837D-612C3129C8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58" y="0"/>
            <a:ext cx="12192000" cy="4860758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CB48768-725F-824D-B2FF-3B75FF977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9" r="5047" b="42952"/>
          <a:stretch/>
        </p:blipFill>
        <p:spPr>
          <a:xfrm>
            <a:off x="0" y="3429000"/>
            <a:ext cx="12191999" cy="3429002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756B2848-CAF7-BA46-86A4-95EDE5AEF18A}"/>
              </a:ext>
            </a:extLst>
          </p:cNvPr>
          <p:cNvSpPr txBox="1">
            <a:spLocks/>
          </p:cNvSpPr>
          <p:nvPr/>
        </p:nvSpPr>
        <p:spPr>
          <a:xfrm>
            <a:off x="407988" y="5140296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6000" dirty="0"/>
              <a:t>Anvisning skolpliktsbevakning</a:t>
            </a:r>
          </a:p>
        </p:txBody>
      </p:sp>
    </p:spTree>
    <p:extLst>
      <p:ext uri="{BB962C8B-B14F-4D97-AF65-F5344CB8AC3E}">
        <p14:creationId xmlns:p14="http://schemas.microsoft.com/office/powerpoint/2010/main" val="183418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3FF64-D84D-4410-B753-12A199C9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Anvisning för skolpliktsutredning 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AC4DB965-F637-43F9-9A78-0835250BE0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2764" y="1532218"/>
            <a:ext cx="3564000" cy="4194629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1273FC-8AB3-4CC7-BEC4-E68E8ED2F36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8580" y="1532219"/>
            <a:ext cx="5808038" cy="419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På styrande dokument på Digital Navet finns:</a:t>
            </a:r>
          </a:p>
          <a:p>
            <a:r>
              <a:rPr lang="sv-SE" dirty="0"/>
              <a:t>Anvisningar inkl. frågor och svar</a:t>
            </a:r>
          </a:p>
          <a:p>
            <a:r>
              <a:rPr lang="sv-SE" dirty="0"/>
              <a:t>Lathund</a:t>
            </a:r>
          </a:p>
          <a:p>
            <a:r>
              <a:rPr lang="sv-SE" dirty="0"/>
              <a:t>Utredningsmall</a:t>
            </a:r>
          </a:p>
          <a:p>
            <a:r>
              <a:rPr lang="sv-SE" dirty="0"/>
              <a:t>Ansvarschecklista</a:t>
            </a:r>
          </a:p>
          <a:p>
            <a:r>
              <a:rPr lang="sv-SE" dirty="0"/>
              <a:t>Skolförfrågan till vårdnadshavare (brevmall)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41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C433E3-33BF-46DF-A5DC-70A8561C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Skolpliktsutredning - översikt</a:t>
            </a:r>
          </a:p>
        </p:txBody>
      </p:sp>
      <p:sp>
        <p:nvSpPr>
          <p:cNvPr id="3" name="Figur 2">
            <a:extLst>
              <a:ext uri="{FF2B5EF4-FFF2-40B4-BE49-F238E27FC236}">
                <a16:creationId xmlns:a16="http://schemas.microsoft.com/office/drawing/2014/main" id="{48D54F96-7F00-202D-E61B-5666896D9A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30923" y="2094375"/>
            <a:ext cx="724535" cy="1970405"/>
          </a:xfrm>
          <a:prstGeom prst="roundRect">
            <a:avLst>
              <a:gd name="adj" fmla="val 13032"/>
            </a:avLst>
          </a:prstGeom>
          <a:solidFill>
            <a:schemeClr val="accent1">
              <a:alpha val="14000"/>
            </a:schemeClr>
          </a:solidFill>
          <a:ln w="22225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algn="ctr"/>
            <a:r>
              <a:rPr lang="sv-SE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Starta skolpliktsutredning 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sv-SE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Senast inom en vecka, dokumentera i mall. 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igur 2">
            <a:extLst>
              <a:ext uri="{FF2B5EF4-FFF2-40B4-BE49-F238E27FC236}">
                <a16:creationId xmlns:a16="http://schemas.microsoft.com/office/drawing/2014/main" id="{166A02F4-2057-D68C-2431-8C68922E24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3865" y="1959980"/>
            <a:ext cx="724537" cy="2256790"/>
          </a:xfrm>
          <a:prstGeom prst="roundRect">
            <a:avLst>
              <a:gd name="adj" fmla="val 13032"/>
            </a:avLst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marL="342900" lvl="0" indent="-166688">
              <a:buFont typeface="Symbol" panose="05050102010706020507" pitchFamily="18" charset="2"/>
              <a:buChar char=""/>
            </a:pPr>
            <a:r>
              <a:rPr lang="sv-SE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kontakta vårdnadshavare 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66688">
              <a:buFont typeface="Symbol" panose="05050102010706020507" pitchFamily="18" charset="2"/>
              <a:buChar char=""/>
            </a:pPr>
            <a:r>
              <a:rPr lang="sv-SE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sök uppgifter om elev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66688">
              <a:buFont typeface="Symbol" panose="05050102010706020507" pitchFamily="18" charset="2"/>
              <a:buChar char=""/>
            </a:pPr>
            <a:r>
              <a:rPr lang="sv-SE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överväg orosanmälan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igur 2">
            <a:extLst>
              <a:ext uri="{FF2B5EF4-FFF2-40B4-BE49-F238E27FC236}">
                <a16:creationId xmlns:a16="http://schemas.microsoft.com/office/drawing/2014/main" id="{8FEC4531-42D8-9542-7EB1-1706ABAC08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6996" y="924482"/>
            <a:ext cx="736959" cy="1391823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  <a:ln w="0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algn="ctr"/>
            <a:endParaRPr lang="sv-SE" sz="1100" b="1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11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Inga uppgifter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igur 2">
            <a:extLst>
              <a:ext uri="{FF2B5EF4-FFF2-40B4-BE49-F238E27FC236}">
                <a16:creationId xmlns:a16="http://schemas.microsoft.com/office/drawing/2014/main" id="{32E73EF1-C9A2-B6AE-AA55-9398857802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06730" y="1496160"/>
            <a:ext cx="942088" cy="3199130"/>
          </a:xfrm>
          <a:prstGeom prst="roundRect">
            <a:avLst>
              <a:gd name="adj" fmla="val 13032"/>
            </a:avLst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algn="ctr"/>
            <a:r>
              <a:rPr lang="sv-SE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Avsluta skolpliktsutredning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när det ska göras enligt anvisningarna</a:t>
            </a:r>
            <a:endParaRPr lang="sv-SE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senast efter tre månader </a:t>
            </a:r>
          </a:p>
          <a:p>
            <a:pPr algn="ctr"/>
            <a:r>
              <a:rPr lang="sv-SE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Mejla in utredning och avsluta placering. </a:t>
            </a:r>
          </a:p>
        </p:txBody>
      </p:sp>
      <p:sp>
        <p:nvSpPr>
          <p:cNvPr id="11" name="Figur 2">
            <a:extLst>
              <a:ext uri="{FF2B5EF4-FFF2-40B4-BE49-F238E27FC236}">
                <a16:creationId xmlns:a16="http://schemas.microsoft.com/office/drawing/2014/main" id="{2F4FDAFE-7980-08E4-DBE0-52E67452BE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6995" y="1896367"/>
            <a:ext cx="736959" cy="1391823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  <a:ln w="0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algn="ctr"/>
            <a:endParaRPr lang="sv-SE" sz="11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11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Utomlands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igur 2">
            <a:extLst>
              <a:ext uri="{FF2B5EF4-FFF2-40B4-BE49-F238E27FC236}">
                <a16:creationId xmlns:a16="http://schemas.microsoft.com/office/drawing/2014/main" id="{EAA7FB18-3195-CF68-6F46-69F3333511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6994" y="2868252"/>
            <a:ext cx="736959" cy="1391823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  <a:ln w="0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algn="ctr"/>
            <a:endParaRPr lang="sv-SE" sz="7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11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Placering hos annan huvudman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igur 2">
            <a:extLst>
              <a:ext uri="{FF2B5EF4-FFF2-40B4-BE49-F238E27FC236}">
                <a16:creationId xmlns:a16="http://schemas.microsoft.com/office/drawing/2014/main" id="{C7212C03-8F53-D44D-AA36-9087C79EBC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6994" y="3840137"/>
            <a:ext cx="736959" cy="1391823"/>
          </a:xfrm>
          <a:prstGeom prst="roundRect">
            <a:avLst>
              <a:gd name="adj" fmla="val 13032"/>
            </a:avLst>
          </a:prstGeom>
          <a:solidFill>
            <a:schemeClr val="accent1"/>
          </a:solidFill>
          <a:ln w="0">
            <a:solidFill>
              <a:srgbClr val="0070C0"/>
            </a:solidFill>
          </a:ln>
        </p:spPr>
        <p:txBody>
          <a:bodyPr rot="0" vert="horz" wrap="square" lIns="72000" tIns="45720" rIns="72000" bIns="45720" anchor="t" anchorCtr="0" upright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1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Skriven i annan kommun/ utomlands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8DCD51FE-A234-ADBC-7A13-00A36E8B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2" r="1960"/>
          <a:stretch/>
        </p:blipFill>
        <p:spPr>
          <a:xfrm>
            <a:off x="5230310" y="1251914"/>
            <a:ext cx="665043" cy="393631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4ED4B309-8ECD-4843-8E9F-08530C899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0"/>
          <a:stretch/>
        </p:blipFill>
        <p:spPr>
          <a:xfrm>
            <a:off x="7335594" y="1280643"/>
            <a:ext cx="710823" cy="3597868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234A2AD9-8673-6BDA-6E71-B28CBCFFB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00" t="45237" b="48409"/>
          <a:stretch/>
        </p:blipFill>
        <p:spPr>
          <a:xfrm>
            <a:off x="2514226" y="2960758"/>
            <a:ext cx="367731" cy="228600"/>
          </a:xfrm>
          <a:prstGeom prst="rect">
            <a:avLst/>
          </a:prstGeom>
        </p:spPr>
      </p:pic>
      <p:sp>
        <p:nvSpPr>
          <p:cNvPr id="38" name="Bild 21">
            <a:extLst>
              <a:ext uri="{FF2B5EF4-FFF2-40B4-BE49-F238E27FC236}">
                <a16:creationId xmlns:a16="http://schemas.microsoft.com/office/drawing/2014/main" id="{1A7B4DB7-CD01-10DF-3950-94C241BB88BB}"/>
              </a:ext>
            </a:extLst>
          </p:cNvPr>
          <p:cNvSpPr/>
          <p:nvPr/>
        </p:nvSpPr>
        <p:spPr>
          <a:xfrm>
            <a:off x="9787946" y="5267325"/>
            <a:ext cx="1870654" cy="704850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/>
            <a:r>
              <a:rPr lang="sv-SE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Polisanmälan </a:t>
            </a:r>
          </a:p>
          <a:p>
            <a:pPr algn="ctr"/>
            <a:r>
              <a:rPr lang="sv-SE" sz="1200" dirty="0">
                <a:solidFill>
                  <a:schemeClr val="bg1"/>
                </a:solidFill>
                <a:cs typeface="Arial" panose="020B0604020202020204" pitchFamily="34" charset="0"/>
              </a:rPr>
              <a:t>Vid konkret misstanke om brott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32" name="Bild 5">
            <a:extLst>
              <a:ext uri="{FF2B5EF4-FFF2-40B4-BE49-F238E27FC236}">
                <a16:creationId xmlns:a16="http://schemas.microsoft.com/office/drawing/2014/main" id="{D8CFE203-81EA-A199-B85D-A11FF3F95E8A}"/>
              </a:ext>
            </a:extLst>
          </p:cNvPr>
          <p:cNvSpPr/>
          <p:nvPr/>
        </p:nvSpPr>
        <p:spPr>
          <a:xfrm>
            <a:off x="8254336" y="3927432"/>
            <a:ext cx="1948353" cy="1902158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bg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sz="12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Orosanmälan</a:t>
            </a:r>
            <a:endParaRPr lang="sv-S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v-SE" sz="12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Görs alltid omgående vid misstanke om att barn far illa har.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049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FE8CF-B37D-45F0-83D8-994A8629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84BC63-BCC0-4E8D-856B-F6502106A78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3276" y="1480684"/>
            <a:ext cx="4935340" cy="4194629"/>
          </a:xfrm>
        </p:spPr>
        <p:txBody>
          <a:bodyPr/>
          <a:lstStyle/>
          <a:p>
            <a:pPr marL="447675" lvl="0" indent="-266700">
              <a:buFont typeface="Symbol" panose="05050102010706020507" pitchFamily="18" charset="2"/>
              <a:buChar char=""/>
            </a:pPr>
            <a:r>
              <a:rPr lang="sv-SE" dirty="0"/>
              <a:t>Kontakta vårdnadshavare </a:t>
            </a:r>
          </a:p>
          <a:p>
            <a:pPr marL="447675" lvl="0" indent="-266700">
              <a:buFont typeface="Symbol" panose="05050102010706020507" pitchFamily="18" charset="2"/>
              <a:buChar char=""/>
            </a:pPr>
            <a:r>
              <a:rPr lang="sv-SE" dirty="0"/>
              <a:t>Sök uppgifter om elev </a:t>
            </a:r>
          </a:p>
          <a:p>
            <a:pPr marL="447675" lvl="0" indent="-266700">
              <a:buFont typeface="Symbol" panose="05050102010706020507" pitchFamily="18" charset="2"/>
              <a:buChar char=""/>
            </a:pPr>
            <a:r>
              <a:rPr lang="sv-SE" dirty="0"/>
              <a:t>Överväg orosanmälan </a:t>
            </a:r>
          </a:p>
          <a:p>
            <a:pPr marL="674458" lvl="1" indent="-266700">
              <a:buFont typeface="Symbol" panose="05050102010706020507" pitchFamily="18" charset="2"/>
              <a:buChar char=""/>
            </a:pPr>
            <a:r>
              <a:rPr lang="sv-SE" dirty="0"/>
              <a:t>rekommendation att orosanmäla efter en vecka om skolan inte vet var eleven är.</a:t>
            </a:r>
          </a:p>
          <a:p>
            <a:pPr marL="176212" lvl="0" indent="0">
              <a:buNone/>
            </a:pPr>
            <a:r>
              <a:rPr lang="sv-SE" dirty="0"/>
              <a:t>Skolan har ansvar för att under de första tre månaderna försöka hitta eleven. Skolan ska bedöma vilka kontaktvägar som ska användas.</a:t>
            </a:r>
          </a:p>
          <a:p>
            <a:pPr marL="176212" lvl="0" indent="0">
              <a:buNone/>
            </a:pP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5953D21-73F9-35B3-AA21-8100ABF014EA}"/>
              </a:ext>
            </a:extLst>
          </p:cNvPr>
          <p:cNvSpPr txBox="1">
            <a:spLocks/>
          </p:cNvSpPr>
          <p:nvPr/>
        </p:nvSpPr>
        <p:spPr>
          <a:xfrm>
            <a:off x="6763385" y="1436299"/>
            <a:ext cx="4179448" cy="3430815"/>
          </a:xfrm>
          <a:prstGeom prst="rect">
            <a:avLst/>
          </a:prstGeom>
          <a:solidFill>
            <a:srgbClr val="008391"/>
          </a:solidFill>
          <a:effectLst>
            <a:softEdge rad="25400"/>
          </a:effectLst>
        </p:spPr>
        <p:txBody>
          <a:bodyPr vert="horz" lIns="108000" tIns="108000" rIns="108000" bIns="108000" rtlCol="0">
            <a:normAutofit fontScale="92500" lnSpcReduction="1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>
                <a:solidFill>
                  <a:schemeClr val="bg1"/>
                </a:solidFill>
              </a:rPr>
              <a:t>Exempel på kontaktvägar 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Telefon, sms, e-post eller säkra meddelanden. 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Skolförfrågan till vårdnadshavare via brev 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Hör med andra elever/personal 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Syskon på andra skolor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Andra folkbokförda på samma adress 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Söka på internet (om möjligt)</a:t>
            </a:r>
          </a:p>
          <a:p>
            <a:pPr marL="361950" indent="-230188"/>
            <a:r>
              <a:rPr lang="sv-SE" sz="1600" dirty="0">
                <a:solidFill>
                  <a:schemeClr val="bg1"/>
                </a:solidFill>
              </a:rPr>
              <a:t>Hembesök (om lämpligt efter riskbedömning)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051E28E-E216-97AF-B7D7-2D1154D5FC21}"/>
              </a:ext>
            </a:extLst>
          </p:cNvPr>
          <p:cNvSpPr txBox="1"/>
          <p:nvPr/>
        </p:nvSpPr>
        <p:spPr>
          <a:xfrm>
            <a:off x="493276" y="5184311"/>
            <a:ext cx="6479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800" i="1" dirty="0"/>
              <a:t>Fortsätt utredningen utifrån vilka uppgifter som kommer in.</a:t>
            </a:r>
          </a:p>
        </p:txBody>
      </p:sp>
    </p:spTree>
    <p:extLst>
      <p:ext uri="{BB962C8B-B14F-4D97-AF65-F5344CB8AC3E}">
        <p14:creationId xmlns:p14="http://schemas.microsoft.com/office/powerpoint/2010/main" val="1122926463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D6698E4-FED5-4F9D-BF76-A28BB2FA8F05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672D46C9-BCDF-42CB-880F-585FC9D37E3C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5CC73482-E2A8-4C26-AA72-E4299C891AC2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D369EFD1-FEA3-450A-A51D-255822D9B286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5D4BDEE9-495E-4474-BEA5-E6B2E3035C9C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4A326BC-79C9-465F-BA34-A36B0B7AD55D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BAFCE834-FE43-414A-9023-3189C68D1CDE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06C75C6-D7C4-41E4-85DA-CA21B56D835A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935</Words>
  <Application>Microsoft Office PowerPoint</Application>
  <PresentationFormat>Bredbild</PresentationFormat>
  <Paragraphs>153</Paragraphs>
  <Slides>19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Calibri</vt:lpstr>
      <vt:lpstr>Symbol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PowerPoint-presentation</vt:lpstr>
      <vt:lpstr>Skolpliktsbevakning</vt:lpstr>
      <vt:lpstr>Att bevaka skolplikten</vt:lpstr>
      <vt:lpstr>Ansvar för skolpliktsbevakningen i Göteborgs Stad</vt:lpstr>
      <vt:lpstr>Ansvar på skolan</vt:lpstr>
      <vt:lpstr>PowerPoint-presentation</vt:lpstr>
      <vt:lpstr>Anvisning för skolpliktsutredning </vt:lpstr>
      <vt:lpstr>Skolpliktsutredning - översikt</vt:lpstr>
      <vt:lpstr>Första steg</vt:lpstr>
      <vt:lpstr>Annan placering/folkbokföring</vt:lpstr>
      <vt:lpstr>Utomlands </vt:lpstr>
      <vt:lpstr>Inga uppgifter</vt:lpstr>
      <vt:lpstr>Skolpliktsutredningsmall</vt:lpstr>
      <vt:lpstr>Elevers utlandsvistelse och vite</vt:lpstr>
      <vt:lpstr>Skolplikt vid elevs utlandsvistelse</vt:lpstr>
      <vt:lpstr>Handläggning av utlandsvistelse</vt:lpstr>
      <vt:lpstr>Elevs längre utlandsvistelse och vite</vt:lpstr>
      <vt:lpstr>Kontakt och frågor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PowerPointmall Grundskoleförvaltningen med bilder 2023</dc:title>
  <dc:creator>malin.thorson@grundskola.goteborg.se</dc:creator>
  <cp:lastModifiedBy>Malin Thorson</cp:lastModifiedBy>
  <cp:revision>35</cp:revision>
  <dcterms:created xsi:type="dcterms:W3CDTF">2020-02-27T10:02:57Z</dcterms:created>
  <dcterms:modified xsi:type="dcterms:W3CDTF">2024-11-21T09:19:21Z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8C87175A19180FEBC1258BDC00300A5B</vt:lpwstr>
  </property>
  <property fmtid="{D5CDD505-2E9C-101B-9397-08002B2CF9AE}" pid="6" name="SW_DocHWND">
    <vt:r8>18091046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</Properties>
</file>